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323" r:id="rId3"/>
    <p:sldId id="686" r:id="rId4"/>
    <p:sldId id="697" r:id="rId5"/>
    <p:sldId id="698" r:id="rId6"/>
    <p:sldId id="687" r:id="rId7"/>
    <p:sldId id="699" r:id="rId8"/>
    <p:sldId id="695" r:id="rId9"/>
    <p:sldId id="688" r:id="rId10"/>
    <p:sldId id="693" r:id="rId11"/>
    <p:sldId id="694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8A873-2B2F-4E68-B61E-B420CCA4345B}" v="52" dt="2024-11-28T06:03:14.005"/>
    <p1510:client id="{ED3D2BF9-003E-4D80-8133-5F7B9959725C}" v="6" dt="2024-11-27T16:47:49.131"/>
    <p1510:client id="{FE251679-8AC9-460F-9D78-EB275D7E2226}" v="1" dt="2024-11-28T09:41:44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ravko Barać" userId="1e357132-1ede-45bb-ab2b-724d0ade8bfd" providerId="ADAL" clId="{7728A873-2B2F-4E68-B61E-B420CCA4345B}"/>
    <pc:docChg chg="custSel addSld delSld modSld">
      <pc:chgData name="Zdravko Barać" userId="1e357132-1ede-45bb-ab2b-724d0ade8bfd" providerId="ADAL" clId="{7728A873-2B2F-4E68-B61E-B420CCA4345B}" dt="2024-11-28T06:05:11.124" v="469" actId="20577"/>
      <pc:docMkLst>
        <pc:docMk/>
      </pc:docMkLst>
      <pc:sldChg chg="modSp mod">
        <pc:chgData name="Zdravko Barać" userId="1e357132-1ede-45bb-ab2b-724d0ade8bfd" providerId="ADAL" clId="{7728A873-2B2F-4E68-B61E-B420CCA4345B}" dt="2024-11-28T05:32:25.500" v="0" actId="20577"/>
        <pc:sldMkLst>
          <pc:docMk/>
          <pc:sldMk cId="2361012501" sldId="695"/>
        </pc:sldMkLst>
        <pc:spChg chg="mod">
          <ac:chgData name="Zdravko Barać" userId="1e357132-1ede-45bb-ab2b-724d0ade8bfd" providerId="ADAL" clId="{7728A873-2B2F-4E68-B61E-B420CCA4345B}" dt="2024-11-28T05:32:25.500" v="0" actId="20577"/>
          <ac:spMkLst>
            <pc:docMk/>
            <pc:sldMk cId="2361012501" sldId="695"/>
            <ac:spMk id="6" creationId="{D671E672-0420-6340-68C5-58083DA3CA7C}"/>
          </ac:spMkLst>
        </pc:spChg>
      </pc:sldChg>
      <pc:sldChg chg="addSp delSp modSp add mod">
        <pc:chgData name="Zdravko Barać" userId="1e357132-1ede-45bb-ab2b-724d0ade8bfd" providerId="ADAL" clId="{7728A873-2B2F-4E68-B61E-B420CCA4345B}" dt="2024-11-28T06:05:11.124" v="469" actId="20577"/>
        <pc:sldMkLst>
          <pc:docMk/>
          <pc:sldMk cId="395721372" sldId="698"/>
        </pc:sldMkLst>
        <pc:spChg chg="mod">
          <ac:chgData name="Zdravko Barać" userId="1e357132-1ede-45bb-ab2b-724d0ade8bfd" providerId="ADAL" clId="{7728A873-2B2F-4E68-B61E-B420CCA4345B}" dt="2024-11-28T05:52:03.151" v="358" actId="115"/>
          <ac:spMkLst>
            <pc:docMk/>
            <pc:sldMk cId="395721372" sldId="698"/>
            <ac:spMk id="2" creationId="{4BB8B32F-A452-F678-0061-D8035CF66F57}"/>
          </ac:spMkLst>
        </pc:spChg>
        <pc:spChg chg="del">
          <ac:chgData name="Zdravko Barać" userId="1e357132-1ede-45bb-ab2b-724d0ade8bfd" providerId="ADAL" clId="{7728A873-2B2F-4E68-B61E-B420CCA4345B}" dt="2024-11-28T05:37:20.829" v="2" actId="478"/>
          <ac:spMkLst>
            <pc:docMk/>
            <pc:sldMk cId="395721372" sldId="698"/>
            <ac:spMk id="6" creationId="{E3D57FF5-F882-3384-676A-651CA3F6C379}"/>
          </ac:spMkLst>
        </pc:spChg>
        <pc:spChg chg="add mod">
          <ac:chgData name="Zdravko Barać" userId="1e357132-1ede-45bb-ab2b-724d0ade8bfd" providerId="ADAL" clId="{7728A873-2B2F-4E68-B61E-B420CCA4345B}" dt="2024-11-28T06:05:11.124" v="469" actId="20577"/>
          <ac:spMkLst>
            <pc:docMk/>
            <pc:sldMk cId="395721372" sldId="698"/>
            <ac:spMk id="9" creationId="{62D72F19-E6DB-FD69-D749-57FF6AC725FB}"/>
          </ac:spMkLst>
        </pc:spChg>
        <pc:graphicFrameChg chg="add del">
          <ac:chgData name="Zdravko Barać" userId="1e357132-1ede-45bb-ab2b-724d0ade8bfd" providerId="ADAL" clId="{7728A873-2B2F-4E68-B61E-B420CCA4345B}" dt="2024-11-28T05:38:14.910" v="4" actId="478"/>
          <ac:graphicFrameMkLst>
            <pc:docMk/>
            <pc:sldMk cId="395721372" sldId="698"/>
            <ac:graphicFrameMk id="3" creationId="{8C9A2297-47C1-0718-4B3D-F2818DC73CED}"/>
          </ac:graphicFrameMkLst>
        </pc:graphicFrameChg>
        <pc:graphicFrameChg chg="add mod">
          <ac:chgData name="Zdravko Barać" userId="1e357132-1ede-45bb-ab2b-724d0ade8bfd" providerId="ADAL" clId="{7728A873-2B2F-4E68-B61E-B420CCA4345B}" dt="2024-11-28T05:49:48.152" v="138" actId="14100"/>
          <ac:graphicFrameMkLst>
            <pc:docMk/>
            <pc:sldMk cId="395721372" sldId="698"/>
            <ac:graphicFrameMk id="8" creationId="{B65083BA-F4A3-A1D9-96D0-1DB77A1121F7}"/>
          </ac:graphicFrameMkLst>
        </pc:graphicFrameChg>
        <pc:cxnChg chg="del">
          <ac:chgData name="Zdravko Barać" userId="1e357132-1ede-45bb-ab2b-724d0ade8bfd" providerId="ADAL" clId="{7728A873-2B2F-4E68-B61E-B420CCA4345B}" dt="2024-11-28T05:48:27.296" v="122" actId="478"/>
          <ac:cxnSpMkLst>
            <pc:docMk/>
            <pc:sldMk cId="395721372" sldId="698"/>
            <ac:cxnSpMk id="4" creationId="{EABD75FD-66FF-D330-D24F-9CB6B76C170A}"/>
          </ac:cxnSpMkLst>
        </pc:cxnChg>
      </pc:sldChg>
      <pc:sldChg chg="delSp modSp add del mod">
        <pc:chgData name="Zdravko Barać" userId="1e357132-1ede-45bb-ab2b-724d0ade8bfd" providerId="ADAL" clId="{7728A873-2B2F-4E68-B61E-B420CCA4345B}" dt="2024-11-28T05:49:52.052" v="139" actId="47"/>
        <pc:sldMkLst>
          <pc:docMk/>
          <pc:sldMk cId="1810279811" sldId="699"/>
        </pc:sldMkLst>
        <pc:spChg chg="mod">
          <ac:chgData name="Zdravko Barać" userId="1e357132-1ede-45bb-ab2b-724d0ade8bfd" providerId="ADAL" clId="{7728A873-2B2F-4E68-B61E-B420CCA4345B}" dt="2024-11-28T05:46:14.313" v="93" actId="20577"/>
          <ac:spMkLst>
            <pc:docMk/>
            <pc:sldMk cId="1810279811" sldId="699"/>
            <ac:spMk id="2" creationId="{CF0F4A59-EB2E-1DDE-0320-4D0D8F745D3C}"/>
          </ac:spMkLst>
        </pc:spChg>
        <pc:graphicFrameChg chg="mod">
          <ac:chgData name="Zdravko Barać" userId="1e357132-1ede-45bb-ab2b-724d0ade8bfd" providerId="ADAL" clId="{7728A873-2B2F-4E68-B61E-B420CCA4345B}" dt="2024-11-28T05:47:32.581" v="99" actId="1076"/>
          <ac:graphicFrameMkLst>
            <pc:docMk/>
            <pc:sldMk cId="1810279811" sldId="699"/>
            <ac:graphicFrameMk id="8" creationId="{0CEE7629-AA6A-2D08-661B-5EFBC094D82A}"/>
          </ac:graphicFrameMkLst>
        </pc:graphicFrameChg>
        <pc:cxnChg chg="del">
          <ac:chgData name="Zdravko Barać" userId="1e357132-1ede-45bb-ab2b-724d0ade8bfd" providerId="ADAL" clId="{7728A873-2B2F-4E68-B61E-B420CCA4345B}" dt="2024-11-28T05:47:09.808" v="97" actId="478"/>
          <ac:cxnSpMkLst>
            <pc:docMk/>
            <pc:sldMk cId="1810279811" sldId="699"/>
            <ac:cxnSpMk id="4" creationId="{FD889C41-3E93-D557-4511-1AF068C2B00A}"/>
          </ac:cxnSpMkLst>
        </pc:cxnChg>
      </pc:sldChg>
      <pc:sldChg chg="addSp modSp mod">
        <pc:chgData name="Zdravko Barać" userId="1e357132-1ede-45bb-ab2b-724d0ade8bfd" providerId="ADAL" clId="{7728A873-2B2F-4E68-B61E-B420CCA4345B}" dt="2024-11-28T06:03:14.005" v="460" actId="113"/>
        <pc:sldMkLst>
          <pc:docMk/>
          <pc:sldMk cId="2008472541" sldId="699"/>
        </pc:sldMkLst>
        <pc:spChg chg="mod">
          <ac:chgData name="Zdravko Barać" userId="1e357132-1ede-45bb-ab2b-724d0ade8bfd" providerId="ADAL" clId="{7728A873-2B2F-4E68-B61E-B420CCA4345B}" dt="2024-11-28T06:02:17.539" v="458" actId="20577"/>
          <ac:spMkLst>
            <pc:docMk/>
            <pc:sldMk cId="2008472541" sldId="699"/>
            <ac:spMk id="9" creationId="{8BDD353E-85E3-A0CD-105F-58DE60CD94B6}"/>
          </ac:spMkLst>
        </pc:spChg>
        <pc:graphicFrameChg chg="add mod">
          <ac:chgData name="Zdravko Barać" userId="1e357132-1ede-45bb-ab2b-724d0ade8bfd" providerId="ADAL" clId="{7728A873-2B2F-4E68-B61E-B420CCA4345B}" dt="2024-11-28T06:03:14.005" v="460" actId="113"/>
          <ac:graphicFrameMkLst>
            <pc:docMk/>
            <pc:sldMk cId="2008472541" sldId="699"/>
            <ac:graphicFrameMk id="3" creationId="{5AD0FB00-209F-11DA-4FD6-0E7AE100D83F}"/>
          </ac:graphicFrameMkLst>
        </pc:graphicFrameChg>
        <pc:graphicFrameChg chg="mod">
          <ac:chgData name="Zdravko Barać" userId="1e357132-1ede-45bb-ab2b-724d0ade8bfd" providerId="ADAL" clId="{7728A873-2B2F-4E68-B61E-B420CCA4345B}" dt="2024-11-28T06:03:10.893" v="459" actId="113"/>
          <ac:graphicFrameMkLst>
            <pc:docMk/>
            <pc:sldMk cId="2008472541" sldId="699"/>
            <ac:graphicFrameMk id="8" creationId="{8BA09B35-BD17-5994-9661-7B66D1F48D2F}"/>
          </ac:graphicFrameMkLst>
        </pc:graphicFrameChg>
      </pc:sldChg>
      <pc:sldChg chg="add del">
        <pc:chgData name="Zdravko Barać" userId="1e357132-1ede-45bb-ab2b-724d0ade8bfd" providerId="ADAL" clId="{7728A873-2B2F-4E68-B61E-B420CCA4345B}" dt="2024-11-28T05:49:54.125" v="140" actId="47"/>
        <pc:sldMkLst>
          <pc:docMk/>
          <pc:sldMk cId="4108437171" sldId="700"/>
        </pc:sldMkLst>
      </pc:sldChg>
      <pc:sldChg chg="add del">
        <pc:chgData name="Zdravko Barać" userId="1e357132-1ede-45bb-ab2b-724d0ade8bfd" providerId="ADAL" clId="{7728A873-2B2F-4E68-B61E-B420CCA4345B}" dt="2024-11-28T05:49:55.673" v="141" actId="47"/>
        <pc:sldMkLst>
          <pc:docMk/>
          <pc:sldMk cId="2413823333" sldId="701"/>
        </pc:sldMkLst>
      </pc:sldChg>
    </pc:docChg>
  </pc:docChgLst>
  <pc:docChgLst>
    <pc:chgData name="Marina Gostrec" userId="47703393-45d6-4aa9-bb67-481f5d40b3a8" providerId="ADAL" clId="{ED3D2BF9-003E-4D80-8133-5F7B9959725C}"/>
    <pc:docChg chg="undo custSel delSld modSld">
      <pc:chgData name="Marina Gostrec" userId="47703393-45d6-4aa9-bb67-481f5d40b3a8" providerId="ADAL" clId="{ED3D2BF9-003E-4D80-8133-5F7B9959725C}" dt="2024-11-27T16:49:23.905" v="93" actId="12"/>
      <pc:docMkLst>
        <pc:docMk/>
      </pc:docMkLst>
      <pc:sldChg chg="modSp mod">
        <pc:chgData name="Marina Gostrec" userId="47703393-45d6-4aa9-bb67-481f5d40b3a8" providerId="ADAL" clId="{ED3D2BF9-003E-4D80-8133-5F7B9959725C}" dt="2024-11-27T16:40:09.343" v="9" actId="12"/>
        <pc:sldMkLst>
          <pc:docMk/>
          <pc:sldMk cId="2256823053" sldId="686"/>
        </pc:sldMkLst>
        <pc:spChg chg="mod">
          <ac:chgData name="Marina Gostrec" userId="47703393-45d6-4aa9-bb67-481f5d40b3a8" providerId="ADAL" clId="{ED3D2BF9-003E-4D80-8133-5F7B9959725C}" dt="2024-11-27T16:40:09.343" v="9" actId="12"/>
          <ac:spMkLst>
            <pc:docMk/>
            <pc:sldMk cId="2256823053" sldId="686"/>
            <ac:spMk id="6" creationId="{70DC489B-4C10-E6F9-6FE3-277958195D36}"/>
          </ac:spMkLst>
        </pc:spChg>
      </pc:sldChg>
      <pc:sldChg chg="modSp mod">
        <pc:chgData name="Marina Gostrec" userId="47703393-45d6-4aa9-bb67-481f5d40b3a8" providerId="ADAL" clId="{ED3D2BF9-003E-4D80-8133-5F7B9959725C}" dt="2024-11-27T16:48:51.347" v="87" actId="255"/>
        <pc:sldMkLst>
          <pc:docMk/>
          <pc:sldMk cId="918886579" sldId="688"/>
        </pc:sldMkLst>
        <pc:spChg chg="mod">
          <ac:chgData name="Marina Gostrec" userId="47703393-45d6-4aa9-bb67-481f5d40b3a8" providerId="ADAL" clId="{ED3D2BF9-003E-4D80-8133-5F7B9959725C}" dt="2024-11-27T16:48:51.347" v="87" actId="255"/>
          <ac:spMkLst>
            <pc:docMk/>
            <pc:sldMk cId="918886579" sldId="688"/>
            <ac:spMk id="5" creationId="{C8A6D5D1-DAC0-ADB8-8845-3419BC2BD3D9}"/>
          </ac:spMkLst>
        </pc:spChg>
        <pc:spChg chg="mod">
          <ac:chgData name="Marina Gostrec" userId="47703393-45d6-4aa9-bb67-481f5d40b3a8" providerId="ADAL" clId="{ED3D2BF9-003E-4D80-8133-5F7B9959725C}" dt="2024-11-27T16:48:16.872" v="84" actId="113"/>
          <ac:spMkLst>
            <pc:docMk/>
            <pc:sldMk cId="918886579" sldId="688"/>
            <ac:spMk id="6" creationId="{A4909997-F8B6-1ABD-0DEA-FC6CD81DA83A}"/>
          </ac:spMkLst>
        </pc:spChg>
      </pc:sldChg>
      <pc:sldChg chg="modSp mod">
        <pc:chgData name="Marina Gostrec" userId="47703393-45d6-4aa9-bb67-481f5d40b3a8" providerId="ADAL" clId="{ED3D2BF9-003E-4D80-8133-5F7B9959725C}" dt="2024-11-27T16:49:23.905" v="93" actId="12"/>
        <pc:sldMkLst>
          <pc:docMk/>
          <pc:sldMk cId="252311852" sldId="693"/>
        </pc:sldMkLst>
        <pc:spChg chg="mod">
          <ac:chgData name="Marina Gostrec" userId="47703393-45d6-4aa9-bb67-481f5d40b3a8" providerId="ADAL" clId="{ED3D2BF9-003E-4D80-8133-5F7B9959725C}" dt="2024-11-27T16:41:34.417" v="10"/>
          <ac:spMkLst>
            <pc:docMk/>
            <pc:sldMk cId="252311852" sldId="693"/>
            <ac:spMk id="2" creationId="{6AD20A7D-529A-442B-EB2F-49827D1F9E49}"/>
          </ac:spMkLst>
        </pc:spChg>
        <pc:spChg chg="mod">
          <ac:chgData name="Marina Gostrec" userId="47703393-45d6-4aa9-bb67-481f5d40b3a8" providerId="ADAL" clId="{ED3D2BF9-003E-4D80-8133-5F7B9959725C}" dt="2024-11-27T16:49:23.905" v="93" actId="12"/>
          <ac:spMkLst>
            <pc:docMk/>
            <pc:sldMk cId="252311852" sldId="693"/>
            <ac:spMk id="6" creationId="{6A188071-7327-1AAD-8061-DD7AA7245387}"/>
          </ac:spMkLst>
        </pc:spChg>
      </pc:sldChg>
      <pc:sldChg chg="modSp">
        <pc:chgData name="Marina Gostrec" userId="47703393-45d6-4aa9-bb67-481f5d40b3a8" providerId="ADAL" clId="{ED3D2BF9-003E-4D80-8133-5F7B9959725C}" dt="2024-11-27T16:41:42.788" v="11"/>
        <pc:sldMkLst>
          <pc:docMk/>
          <pc:sldMk cId="3056476700" sldId="694"/>
        </pc:sldMkLst>
        <pc:spChg chg="mod">
          <ac:chgData name="Marina Gostrec" userId="47703393-45d6-4aa9-bb67-481f5d40b3a8" providerId="ADAL" clId="{ED3D2BF9-003E-4D80-8133-5F7B9959725C}" dt="2024-11-27T16:41:42.788" v="11"/>
          <ac:spMkLst>
            <pc:docMk/>
            <pc:sldMk cId="3056476700" sldId="694"/>
            <ac:spMk id="6" creationId="{86BFF0E2-1697-7F98-7860-A588D4D1F744}"/>
          </ac:spMkLst>
        </pc:spChg>
      </pc:sldChg>
      <pc:sldChg chg="modSp del mod">
        <pc:chgData name="Marina Gostrec" userId="47703393-45d6-4aa9-bb67-481f5d40b3a8" providerId="ADAL" clId="{ED3D2BF9-003E-4D80-8133-5F7B9959725C}" dt="2024-11-27T16:48:27.206" v="85" actId="2696"/>
        <pc:sldMkLst>
          <pc:docMk/>
          <pc:sldMk cId="1602188503" sldId="696"/>
        </pc:sldMkLst>
        <pc:spChg chg="mod">
          <ac:chgData name="Marina Gostrec" userId="47703393-45d6-4aa9-bb67-481f5d40b3a8" providerId="ADAL" clId="{ED3D2BF9-003E-4D80-8133-5F7B9959725C}" dt="2024-11-27T16:45:48.306" v="59" actId="21"/>
          <ac:spMkLst>
            <pc:docMk/>
            <pc:sldMk cId="1602188503" sldId="696"/>
            <ac:spMk id="6" creationId="{A786405B-0946-E130-9437-14AF2858C821}"/>
          </ac:spMkLst>
        </pc:spChg>
      </pc:sldChg>
    </pc:docChg>
  </pc:docChgLst>
  <pc:docChgLst>
    <pc:chgData name="Zdravko Barać" userId="1e357132-1ede-45bb-ab2b-724d0ade8bfd" providerId="ADAL" clId="{FE251679-8AC9-460F-9D78-EB275D7E2226}"/>
    <pc:docChg chg="modSld">
      <pc:chgData name="Zdravko Barać" userId="1e357132-1ede-45bb-ab2b-724d0ade8bfd" providerId="ADAL" clId="{FE251679-8AC9-460F-9D78-EB275D7E2226}" dt="2024-11-28T09:44:26.450" v="586" actId="20577"/>
      <pc:docMkLst>
        <pc:docMk/>
      </pc:docMkLst>
      <pc:sldChg chg="modSp mod">
        <pc:chgData name="Zdravko Barać" userId="1e357132-1ede-45bb-ab2b-724d0ade8bfd" providerId="ADAL" clId="{FE251679-8AC9-460F-9D78-EB275D7E2226}" dt="2024-11-28T09:44:26.450" v="586" actId="20577"/>
        <pc:sldMkLst>
          <pc:docMk/>
          <pc:sldMk cId="918886579" sldId="688"/>
        </pc:sldMkLst>
        <pc:spChg chg="mod">
          <ac:chgData name="Zdravko Barać" userId="1e357132-1ede-45bb-ab2b-724d0ade8bfd" providerId="ADAL" clId="{FE251679-8AC9-460F-9D78-EB275D7E2226}" dt="2024-11-28T09:44:26.450" v="586" actId="20577"/>
          <ac:spMkLst>
            <pc:docMk/>
            <pc:sldMk cId="918886579" sldId="688"/>
            <ac:spMk id="6" creationId="{A4909997-F8B6-1ABD-0DEA-FC6CD81DA83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KRAVE MESO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5049347188430115E-3"/>
                  <c:y val="3.0908370588234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66-44C0-8D4B-A83BE4324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 formatCode="#,##0">
                  <c:v>55000</c:v>
                </c:pt>
                <c:pt idx="1">
                  <c:v>61000</c:v>
                </c:pt>
                <c:pt idx="2">
                  <c:v>67000</c:v>
                </c:pt>
                <c:pt idx="3">
                  <c:v>73000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6-44C0-8D4B-A83BE432437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KRMAČE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349782396143819E-3"/>
                  <c:y val="-6.6232222689073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66-44C0-8D4B-A83BE4324372}"/>
                </c:ext>
              </c:extLst>
            </c:dLbl>
            <c:dLbl>
              <c:idx val="1"/>
              <c:layout>
                <c:manualLayout>
                  <c:x val="-5.5049347188431122E-3"/>
                  <c:y val="-5.2985778151258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66-44C0-8D4B-A83BE4324372}"/>
                </c:ext>
              </c:extLst>
            </c:dLbl>
            <c:dLbl>
              <c:idx val="2"/>
              <c:layout>
                <c:manualLayout>
                  <c:x val="-9.1748911980717406E-3"/>
                  <c:y val="-5.9609000420166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66-44C0-8D4B-A83BE4324372}"/>
                </c:ext>
              </c:extLst>
            </c:dLbl>
            <c:dLbl>
              <c:idx val="3"/>
              <c:layout>
                <c:manualLayout>
                  <c:x val="-9.1748911980718759E-3"/>
                  <c:y val="-3.9739333613444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66-44C0-8D4B-A83BE4324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 formatCode="#,##0">
                  <c:v>80000</c:v>
                </c:pt>
                <c:pt idx="1">
                  <c:v>96000</c:v>
                </c:pt>
                <c:pt idx="2">
                  <c:v>112000</c:v>
                </c:pt>
                <c:pt idx="3">
                  <c:v>128000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6-44C0-8D4B-A83BE432437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6699564792286631E-3"/>
                  <c:y val="3.3116111344536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66-44C0-8D4B-A83BE4324372}"/>
                </c:ext>
              </c:extLst>
            </c:dLbl>
            <c:dLbl>
              <c:idx val="1"/>
              <c:layout>
                <c:manualLayout>
                  <c:x val="-2.0184760635757897E-2"/>
                  <c:y val="-5.7401259663863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66-44C0-8D4B-A83BE4324372}"/>
                </c:ext>
              </c:extLst>
            </c:dLbl>
            <c:dLbl>
              <c:idx val="2"/>
              <c:layout>
                <c:manualLayout>
                  <c:x val="1.8349782396142138E-3"/>
                  <c:y val="3.3116111344536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66-44C0-8D4B-A83BE4324372}"/>
                </c:ext>
              </c:extLst>
            </c:dLbl>
            <c:dLbl>
              <c:idx val="3"/>
              <c:layout>
                <c:manualLayout>
                  <c:x val="0"/>
                  <c:y val="2.649288907562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66-44C0-8D4B-A83BE4324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  <c:pt idx="0">
                  <c:v>610000</c:v>
                </c:pt>
                <c:pt idx="1">
                  <c:v>635000</c:v>
                </c:pt>
                <c:pt idx="2">
                  <c:v>660000</c:v>
                </c:pt>
                <c:pt idx="3">
                  <c:v>865000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66-44C0-8D4B-A83BE4324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9891536"/>
        <c:axId val="1339892496"/>
      </c:lineChart>
      <c:catAx>
        <c:axId val="133989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2496"/>
        <c:crosses val="autoZero"/>
        <c:auto val="1"/>
        <c:lblAlgn val="ctr"/>
        <c:lblOffset val="100"/>
        <c:noMultiLvlLbl val="0"/>
      </c:catAx>
      <c:valAx>
        <c:axId val="133989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8.6344092377998449E-2"/>
          <c:y val="9.7217951122705704E-2"/>
          <c:w val="0.89501387743685834"/>
          <c:h val="0.7091983361344123"/>
        </c:manualLayout>
      </c:layout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KRAVE MLIJEKO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5049347188430115E-3"/>
                  <c:y val="3.0908370588234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66-44C0-8D4B-A83BE4324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 formatCode="#,##0">
                  <c:v>80000</c:v>
                </c:pt>
                <c:pt idx="1">
                  <c:v>85000</c:v>
                </c:pt>
                <c:pt idx="2">
                  <c:v>90000</c:v>
                </c:pt>
                <c:pt idx="3">
                  <c:v>95000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6-44C0-8D4B-A83BE4324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9891536"/>
        <c:axId val="1339892496"/>
      </c:lineChart>
      <c:catAx>
        <c:axId val="133989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2496"/>
        <c:crosses val="autoZero"/>
        <c:auto val="1"/>
        <c:lblAlgn val="ctr"/>
        <c:lblOffset val="100"/>
        <c:noMultiLvlLbl val="0"/>
      </c:catAx>
      <c:valAx>
        <c:axId val="133989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PROIZVODNJA MLIJEKA </a:t>
            </a:r>
            <a:r>
              <a:rPr lang="hr-HR" b="1" dirty="0"/>
              <a:t>U MILIJUNIMA </a:t>
            </a:r>
            <a:r>
              <a:rPr lang="en-US" b="1" dirty="0"/>
              <a:t>KG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8.6344092377998449E-2"/>
          <c:y val="9.7217951122705704E-2"/>
          <c:w val="0.89501387743685834"/>
          <c:h val="0.7091983361344123"/>
        </c:manualLayout>
      </c:layout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PROIZVODNJA MLIJEKA KG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5049347188430115E-3"/>
                  <c:y val="3.0908370588234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2B-42FC-944A-93206DD138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 formatCode="#,##0">
                  <c:v>400</c:v>
                </c:pt>
                <c:pt idx="1">
                  <c:v>435</c:v>
                </c:pt>
                <c:pt idx="2">
                  <c:v>470</c:v>
                </c:pt>
                <c:pt idx="3">
                  <c:v>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2B-42FC-944A-93206DD13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9891536"/>
        <c:axId val="1339892496"/>
      </c:lineChart>
      <c:catAx>
        <c:axId val="133989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2496"/>
        <c:crosses val="autoZero"/>
        <c:auto val="1"/>
        <c:lblAlgn val="ctr"/>
        <c:lblOffset val="100"/>
        <c:noMultiLvlLbl val="0"/>
      </c:catAx>
      <c:valAx>
        <c:axId val="133989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3989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B2025-5E86-4474-BD9E-92B0E88E725B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3345C-81B5-4280-A987-7EFE5F3517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33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59">
              <a:defRPr/>
            </a:pPr>
            <a:fld id="{F6B50AED-B8D5-486F-9B43-08C16EF8B322}" type="slidenum">
              <a:rPr lang="hr-HR">
                <a:solidFill>
                  <a:prstClr val="black"/>
                </a:solidFill>
                <a:latin typeface="Calibri" panose="020F0502020204030204"/>
              </a:rPr>
              <a:pPr defTabSz="914259">
                <a:defRPr/>
              </a:pPr>
              <a:t>1</a:t>
            </a:fld>
            <a:endParaRPr lang="hr-HR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51615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3345C-81B5-4280-A987-7EFE5F35177E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63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F21E8-895B-61F4-590C-DF6B867E3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84654844-00A4-9973-832A-2B20854C31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3577D258-3C12-2383-97BF-54124D433F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1327D04-F590-1F88-34EE-27928DABDF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B50AED-B8D5-486F-9B43-08C16EF8B322}" type="slidenum">
              <a:rPr kumimoji="0" lang="hr-H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25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96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CD3AD5-48A9-2626-0AF1-105A1C7E4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4604E06-AACF-31B3-75F8-80E892E1A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508C9C9-734C-6258-19AA-BD8FB157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C51E265-46CA-0780-EEC4-C1A117FC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E2C7A1A-F2B3-47ED-B389-B5F12698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505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6A6EE0-73FB-9D54-5FDA-73BE80F9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C7FE20D-4D88-BC7F-623F-813955049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187CAB1-9B2D-FCD6-4E26-2C4657195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3B200A-C145-48F6-08C1-4993A766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F36F0C-0FC1-6672-532E-857D96FE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656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0E3503B-501D-2D66-B293-CE7A9DD72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04FB682-3C8A-288C-D08C-99F84F3D8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9ABECB-FA62-2578-28C9-937C17C7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FE8675A-1CA2-E917-E6B8-F16A67E0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1574C4-B025-5692-4939-44D409F9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35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9477"/>
            <a:ext cx="11029615" cy="4592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16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233CFD-D510-4FDB-9FF1-17DB07EDB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A6EA954-2B2D-4C0F-B9D3-A50958CE6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3A77AF-6664-4FCD-B8BF-E270F8AA7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65E0032-1CD8-4241-9CB0-854E1C6B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7CF0DDE-AAFB-41FB-8CC7-0CCA5F21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161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avokutnik 9">
            <a:extLst>
              <a:ext uri="{FF2B5EF4-FFF2-40B4-BE49-F238E27FC236}">
                <a16:creationId xmlns:a16="http://schemas.microsoft.com/office/drawing/2014/main" id="{547F356B-275F-DDC7-22CB-E5FA6BB1DCD0}"/>
              </a:ext>
            </a:extLst>
          </p:cNvPr>
          <p:cNvSpPr/>
          <p:nvPr userDrawn="1"/>
        </p:nvSpPr>
        <p:spPr>
          <a:xfrm>
            <a:off x="0" y="0"/>
            <a:ext cx="12191999" cy="1478422"/>
          </a:xfrm>
          <a:prstGeom prst="rect">
            <a:avLst/>
          </a:prstGeom>
          <a:solidFill>
            <a:srgbClr val="2445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D3A5498-A1AA-49AD-9100-C62F5C50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45"/>
            <a:ext cx="10515600" cy="1264777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762E8E-0912-4F4F-A56C-32ED8F7CB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067"/>
            <a:ext cx="10515600" cy="44848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CBBE8B-8392-4A1A-B137-1244DB90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FDBFAD9-5F6C-4129-9F18-BDEB060A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D1A1B1-18E3-4F33-B9ED-530D6E7D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  <p:pic>
        <p:nvPicPr>
          <p:cNvPr id="9" name="Picture 2" descr="F:\MPS - Logo\MPS - Logo-1.jpg">
            <a:extLst>
              <a:ext uri="{FF2B5EF4-FFF2-40B4-BE49-F238E27FC236}">
                <a16:creationId xmlns:a16="http://schemas.microsoft.com/office/drawing/2014/main" id="{E5ADC753-E7AD-47B1-8736-B2AEBC4562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1542" t="4347" r="13433" b="3769"/>
          <a:stretch/>
        </p:blipFill>
        <p:spPr bwMode="auto">
          <a:xfrm>
            <a:off x="10884891" y="181211"/>
            <a:ext cx="937817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C8CA86-A7B9-40B1-A4B2-21EDB10D0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101D9D7-448E-4E4F-975A-41F203220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DC4FADC-5001-482F-94AC-8B9A5943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A72942-1F51-4507-9FD0-9B401DFB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60BD805-654A-48D7-9E77-36B775F85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399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>
            <a:extLst>
              <a:ext uri="{FF2B5EF4-FFF2-40B4-BE49-F238E27FC236}">
                <a16:creationId xmlns:a16="http://schemas.microsoft.com/office/drawing/2014/main" id="{54A07B03-4F27-4223-BEE9-1F1F3CC8083C}"/>
              </a:ext>
            </a:extLst>
          </p:cNvPr>
          <p:cNvSpPr/>
          <p:nvPr/>
        </p:nvSpPr>
        <p:spPr>
          <a:xfrm>
            <a:off x="0" y="0"/>
            <a:ext cx="12192000" cy="1478422"/>
          </a:xfrm>
          <a:prstGeom prst="rect">
            <a:avLst/>
          </a:prstGeom>
          <a:solidFill>
            <a:srgbClr val="2445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CA2646C-E75D-43C6-AC8D-4916A58D6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5044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4CD412-E665-4555-946D-28D0B5E68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72EB325-0C8A-4842-BB59-71A36DFD8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B9FC30A-7C02-4EC8-A93C-48CCA18D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C85722B-06D4-4B98-A0F1-77EC6486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565BC69-8060-4E0F-98B4-36DFD11D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  <p:pic>
        <p:nvPicPr>
          <p:cNvPr id="11" name="Picture 2" descr="F:\MPS - Logo\MPS - Logo-1.jpg">
            <a:extLst>
              <a:ext uri="{FF2B5EF4-FFF2-40B4-BE49-F238E27FC236}">
                <a16:creationId xmlns:a16="http://schemas.microsoft.com/office/drawing/2014/main" id="{59BA3AC7-26CE-4FC4-8F3B-7180D8E21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1542" t="4347" r="13433" b="3769"/>
          <a:stretch/>
        </p:blipFill>
        <p:spPr bwMode="auto">
          <a:xfrm>
            <a:off x="10884891" y="181211"/>
            <a:ext cx="937817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95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06DB1-CA63-4133-8F17-49D6B2A8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A7989B1-D78B-4440-8919-FF6B0CF52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7009C26-5329-412D-B417-E30FF4EDF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3986E2E-6610-4BBF-9148-8009EFF9D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C8BB1E5-80FF-4651-B842-4A4CF7D49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03D11FD-787C-42C3-A060-BAB8CEBF7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D42CDAC-0DA5-4FE7-B8C5-4F4567EC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152CE5F-7006-4D41-A93A-DA0BF0CD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98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A8DEBE-2C38-4C7E-AA94-532BE9AF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5B94D2D-9EFC-4190-991D-C1D58122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D8B45CD-1AD7-40B5-A8F3-00936ECA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77A9C4B-040C-4311-8D2C-8877DF44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94984" y="6356350"/>
            <a:ext cx="2291862" cy="365125"/>
          </a:xfrm>
        </p:spPr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4685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2BE0E85-20A5-4E2F-BC4D-5F369344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B6C497-7918-49BA-9D90-387F4B50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990C3E8-D71A-49F0-9193-971A463B6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285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5621EC-676E-F34A-29FB-5566160C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6D50E2-A6AC-06B8-9711-81741346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294BF9A-FE62-2AFC-A329-D2274FF12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2E0434C-B250-32EB-074C-A4BDDAD5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F7113B-734E-74A6-B654-FAFC7EE6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3068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0F1ABA-92C3-464F-B171-4CDAB1B5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30EA30-6F97-4A6A-84FC-4BDEE546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B561AB8-C1E8-45AF-9EC4-8DD90A8AF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F8057BE-BE1F-402A-8B73-CF0B672F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089046E-72E3-472D-98D1-95298687F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73C7D42-2302-4A32-8A85-F8CB4CE0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7672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2CA114-8032-4F27-9FD1-D161A55F1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524664B-03CD-4E78-88DC-5B6F652BE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D09D25-B565-425A-AFB2-BA57DA466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6955897-4916-49AB-A432-99A75907D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F0AF9BA-CA1E-4687-940D-DA393AB3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E996B32-1C62-4EF3-8A12-D93ACE9B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2215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AC6C8C-D620-4EDF-A1AB-0F6E8563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3DA50D0-9AD9-42DC-B883-DEF55C49E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4E9C2A4-C532-4818-A92B-8370BF083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C2BFFB-BD88-4135-BB91-782430C6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147C2D7-3F5C-472E-8CE1-43F78653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07120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0118363-1ECD-478B-86FD-5285C12AF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703660B-6800-4B2C-BDB1-9EDED502C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8FC1481-5FD0-4DAA-AD24-F201456E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211D5E1-0D44-4DBB-AD62-CEFA176A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FEBC8F-D620-45FA-BB22-8E8B361B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6575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9477"/>
            <a:ext cx="11029615" cy="4592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72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9477"/>
            <a:ext cx="5178673" cy="4592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9FB5A-08D5-4EF9-9E40-F90E8E275A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19094" y="1954905"/>
            <a:ext cx="5178673" cy="4592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2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3C9040-FFF8-EAC0-3EFC-E2C8B2A3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9814633-697A-24F5-022E-368B60368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33E12FD-BE16-98A4-5C12-37C80ED80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F5F509-035A-BC7E-309B-00E00900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5E13863-E7BB-7DC6-C60C-73F19260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298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B6722B-F55F-70FD-288F-7048DEE5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E34C08-54E5-D8F8-3C97-E7F102B35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BBB565D-A177-BEE5-2CBF-F2221F0D8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9581C6C-EB28-C57C-B642-E4C384CD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5F29E13-B316-3E1B-5C88-CA560BD6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D7E8345-75B1-944F-AFEF-F6DCD161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474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5CDE0F-A1B6-32BC-3B68-DD662E638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DC69A6D-2AF0-D489-5994-DB7995D2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82E4104-45BA-F4EB-156D-42CEB3CEC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C8FC885-2CF4-4465-2EDA-6196DA0C3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1660611-4FC4-503D-126A-9AA4B561B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41FADB8-C135-B629-ADB4-70DEC926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EF6DD3F-A29B-CFDD-AE23-FF2AA4FD4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7733649-3B8D-63FA-8013-224E34CD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608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664967-F8C1-90B0-4814-DD4AA2301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4086DDE-EDF2-ABB9-13BC-6D4808C6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41E3217-DA2C-2F6B-4FD8-9D3D2D744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44FC6F9-0C25-CD42-5203-88848C40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494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8DF48E1-DFAA-2EAF-BE61-290151AF7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AB08776-DC64-C767-A2EC-04FA6A63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BEB22DF-6D2A-28E0-E1F8-35053CD0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914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BE8CB5-5C1D-6D42-F1CD-60488FF7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EF1976-563A-748C-20F1-4D9D4CD37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1B350A5-A5A8-388E-45CE-50E5B83FC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D3E96E3-069E-9777-61ED-0CF25026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2BFEFC3-E5F2-ACEE-7E91-CE4D378FD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0491380-89D6-3035-F377-073C08AF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07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23EA4A-D07A-30C4-B82C-BBB85B693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A07B217-43BF-1421-9981-98221D3F4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E087FFB-C556-2A51-BADC-B51062060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EC77685-0B71-A3DB-CCD7-FAC636D3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7EB8A73-8B73-4063-D4E3-B0FAAC8B6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779D920-4635-20EE-1BE0-F60E064C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610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A9D8F87-46AD-69C2-CC78-A3BDA95A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7B306B5-971C-A8FF-6D59-952C77B1A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427FF61-F834-2CA4-0ECA-D876B5886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6D39C1-7C0B-4B8A-9315-4A1D141BD509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0F75CCE-1A59-2EE6-FE74-925C8F08B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79F7F19-E185-EE88-3ACA-246649E7E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D07A8D-ACD9-4FEB-9695-E02DE1D0E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146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E006FF9-97E4-48EF-8CDC-AE7A1ECB6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ABF8562-CF7A-4954-BC0B-1539AC5DB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0C809-4DD7-4CE8-8193-118153837101}" type="datetimeFigureOut">
              <a:rPr lang="hr-HR" smtClean="0"/>
              <a:t>28.11.2024.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4F82696-DDC6-47B4-AA61-5A0BE4EE0A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26CD9E-3525-410D-B7BD-CDB033EDE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7F8C-5ED2-4D13-B5DE-EB883E33EE08}" type="slidenum">
              <a:rPr lang="hr-HR" smtClean="0"/>
              <a:t>‹#›</a:t>
            </a:fld>
            <a:endParaRPr lang="hr-HR"/>
          </a:p>
        </p:txBody>
      </p:sp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BE978DE-0DBB-475C-871F-974054539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10FF434-6E8E-6D6F-CA34-875C87159796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 r="3646" b="61365"/>
          <a:stretch/>
        </p:blipFill>
        <p:spPr>
          <a:xfrm>
            <a:off x="9771305" y="6307748"/>
            <a:ext cx="1894082" cy="54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0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>
            <a:extLst>
              <a:ext uri="{FF2B5EF4-FFF2-40B4-BE49-F238E27FC236}">
                <a16:creationId xmlns:a16="http://schemas.microsoft.com/office/drawing/2014/main" id="{8272AE9E-1388-4D1A-BD83-59E37DFDD0F4}"/>
              </a:ext>
            </a:extLst>
          </p:cNvPr>
          <p:cNvSpPr txBox="1"/>
          <p:nvPr/>
        </p:nvSpPr>
        <p:spPr>
          <a:xfrm>
            <a:off x="19021" y="1905506"/>
            <a:ext cx="1217297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kumimoji="0" lang="hr-HR" sz="1800" b="1" i="0" u="none" strike="noStrike" kern="0" cap="none" spc="0" normalizeH="0" baseline="0" noProof="0" dirty="0">
              <a:ln>
                <a:noFill/>
              </a:ln>
              <a:solidFill>
                <a:srgbClr val="0F4A87"/>
              </a:solidFill>
              <a:effectLst/>
              <a:uLnTx/>
              <a:uFillTx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lang="hr-HR" b="1" kern="0" dirty="0">
              <a:solidFill>
                <a:srgbClr val="0F4A87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hr-HR" sz="4400" b="1" kern="0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cs typeface="Times New Roman" panose="02020603050405020304" pitchFamily="18" charset="0"/>
              </a:rPr>
              <a:t>PROGRAMI DRŽAVNE POTPORE </a:t>
            </a:r>
          </a:p>
          <a:p>
            <a:pPr lvl="0" algn="ctr">
              <a:defRPr/>
            </a:pPr>
            <a:r>
              <a:rPr lang="hr-HR" sz="4400" b="1" kern="0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cs typeface="Times New Roman" panose="02020603050405020304" pitchFamily="18" charset="0"/>
              </a:rPr>
              <a:t>ZA SEKTOR STOČARSTVA U 2025. GODINI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0F4A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8A7970F-48AD-47D3-3F98-4DF9413F1E2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646" b="61365"/>
          <a:stretch/>
        </p:blipFill>
        <p:spPr>
          <a:xfrm>
            <a:off x="4557466" y="730271"/>
            <a:ext cx="2548184" cy="73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98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9D71-F9C6-689C-840A-768D7BB6F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>
            <a:extLst>
              <a:ext uri="{FF2B5EF4-FFF2-40B4-BE49-F238E27FC236}">
                <a16:creationId xmlns:a16="http://schemas.microsoft.com/office/drawing/2014/main" id="{86BFF0E2-1697-7F98-7860-A588D4D1F744}"/>
              </a:ext>
            </a:extLst>
          </p:cNvPr>
          <p:cNvSpPr txBox="1"/>
          <p:nvPr/>
        </p:nvSpPr>
        <p:spPr>
          <a:xfrm>
            <a:off x="-95279" y="2905780"/>
            <a:ext cx="1217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0" cap="none" spc="0" normalizeH="0" baseline="0" noProof="0" dirty="0">
                <a:ln>
                  <a:noFill/>
                </a:ln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Hvala na pozornosti!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0F4A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4FD7172-5CE1-13B6-DAA4-8E516498CF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646" b="61365"/>
          <a:stretch/>
        </p:blipFill>
        <p:spPr>
          <a:xfrm>
            <a:off x="4557466" y="730271"/>
            <a:ext cx="2548184" cy="73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7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991FA-FA94-2906-9F05-5D7EE0493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BD551-A0F0-BB69-7E23-A36C2D5B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08" y="385846"/>
            <a:ext cx="11359536" cy="79904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3 nova programa potpore za sektor stočarstva koje će se provoditi od 2025. godine: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54CD799D-C762-FA5C-E5D8-4C08898D856F}"/>
              </a:ext>
            </a:extLst>
          </p:cNvPr>
          <p:cNvCxnSpPr>
            <a:cxnSpLocks/>
          </p:cNvCxnSpPr>
          <p:nvPr/>
        </p:nvCxnSpPr>
        <p:spPr>
          <a:xfrm>
            <a:off x="586748" y="1463615"/>
            <a:ext cx="5661328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70DC489B-4C10-E6F9-6FE3-277958195D36}"/>
              </a:ext>
            </a:extLst>
          </p:cNvPr>
          <p:cNvSpPr txBox="1"/>
          <p:nvPr/>
        </p:nvSpPr>
        <p:spPr>
          <a:xfrm>
            <a:off x="586748" y="1705201"/>
            <a:ext cx="11341096" cy="3749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hr-HR" sz="2400" dirty="0">
                <a:latin typeface="Arial Nova Cond" panose="020B0506020202020204" pitchFamily="34" charset="0"/>
              </a:rPr>
              <a:t>Program potpore za obnovu narušenog proizvodnog potencijala u sektoru mesnog govedarstva, svinjogojstva, te mesnog ovčarstva i kozarstva za razdoblje od 2025. do 2027. godine - </a:t>
            </a: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</a:rPr>
              <a:t>96 milijuna eura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Program potpore za obnovu narušenog proizvodnog potencijala u sektoru mliječnog govedarstva, ovčarstva i kozarstva za razdoblje od 2025. do 2027. godine</a:t>
            </a:r>
            <a:r>
              <a:rPr lang="hr-HR" sz="2400" dirty="0"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 24 milijuna eura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r-HR" sz="2400" dirty="0"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Program potpore za obnovu narušenog proizvodnog potencijala na području zone ograničenja III zbog pojave afričke svinjske kuge </a:t>
            </a:r>
            <a:r>
              <a:rPr lang="hr-HR" sz="2400" kern="10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hr-HR" sz="2400" b="1" kern="10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milijuna eura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 Cond" panose="020B0506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2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7CEBF-6AC7-39C8-A544-F77905F85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DBE57-2278-0642-FB2F-A84C85DDC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08" y="385846"/>
            <a:ext cx="11359536" cy="799042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Program potpore za obnovu narušenog proizvodnog potencijala </a:t>
            </a:r>
            <a:r>
              <a:rPr lang="hr-H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u sektoru mesnog govedarstva, svinjogojstva, te mesnog ovčarstva i kozarstva </a:t>
            </a:r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za razdoblje od 2025. do 2027. godine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0F36C8A9-6927-19D6-0EA8-ACD5C5AA4831}"/>
              </a:ext>
            </a:extLst>
          </p:cNvPr>
          <p:cNvCxnSpPr>
            <a:cxnSpLocks/>
          </p:cNvCxnSpPr>
          <p:nvPr/>
        </p:nvCxnSpPr>
        <p:spPr>
          <a:xfrm>
            <a:off x="586748" y="1463615"/>
            <a:ext cx="5661328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88368D15-8216-11E5-9E4D-6C2F46A8C23B}"/>
              </a:ext>
            </a:extLst>
          </p:cNvPr>
          <p:cNvSpPr txBox="1"/>
          <p:nvPr/>
        </p:nvSpPr>
        <p:spPr>
          <a:xfrm>
            <a:off x="586748" y="1705201"/>
            <a:ext cx="1134109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800"/>
              </a:spcAft>
            </a:pP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sadrži tri mjere:</a:t>
            </a:r>
            <a:endParaRPr lang="hr-HR" sz="1800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361950" algn="l"/>
              </a:tabLst>
            </a:pPr>
            <a:r>
              <a:rPr lang="hr-HR" sz="1800" b="1" kern="0" dirty="0">
                <a:solidFill>
                  <a:srgbClr val="0F4A87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Mjera 1.</a:t>
            </a:r>
            <a:r>
              <a:rPr lang="hr-HR" sz="1800" b="1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Potpora za obnovu narušenog proizvodnog potencijala u sektoru </a:t>
            </a:r>
            <a:r>
              <a:rPr lang="hr-HR" b="1" kern="0" dirty="0">
                <a:solidFill>
                  <a:srgbClr val="0F4A87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mesnog govedarstva </a:t>
            </a:r>
          </a:p>
          <a:p>
            <a:pPr lvl="0" algn="just">
              <a:spcAft>
                <a:spcPts val="800"/>
              </a:spcAft>
              <a:buSzPts val="1000"/>
              <a:tabLst>
                <a:tab pos="361950" algn="l"/>
              </a:tabLst>
            </a:pPr>
            <a:r>
              <a:rPr lang="hr-HR" b="1" kern="0" dirty="0">
                <a:solidFill>
                  <a:srgbClr val="0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1800" b="1" kern="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milijuna eura </a:t>
            </a:r>
            <a:r>
              <a:rPr lang="hr-HR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po godini provedbe</a:t>
            </a:r>
          </a:p>
          <a:p>
            <a:pPr marL="342900" lvl="0" indent="-342900" algn="just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361950" algn="l"/>
              </a:tabLst>
            </a:pPr>
            <a:r>
              <a:rPr lang="hr-HR" sz="1800" b="1" kern="0" dirty="0">
                <a:solidFill>
                  <a:srgbClr val="0F4A87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Mjera 2.</a:t>
            </a: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Potpora za obnovu narušenog proizvodnog potencijala u sektoru </a:t>
            </a:r>
            <a:r>
              <a:rPr lang="hr-HR" b="1" kern="0" dirty="0">
                <a:solidFill>
                  <a:srgbClr val="0F4A87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svinjogojstva </a:t>
            </a:r>
          </a:p>
          <a:p>
            <a:pPr marL="361950" lvl="1" algn="just">
              <a:spcAft>
                <a:spcPts val="800"/>
              </a:spcAft>
              <a:buSzPts val="1000"/>
              <a:tabLst>
                <a:tab pos="361950" algn="l"/>
              </a:tabLst>
            </a:pPr>
            <a:r>
              <a:rPr lang="hr-HR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10 milijuna eura </a:t>
            </a:r>
            <a:r>
              <a:rPr lang="hr-HR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po godini provedbe</a:t>
            </a:r>
          </a:p>
          <a:p>
            <a:pPr marL="342900" lvl="0" indent="-342900" algn="just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361950" algn="l"/>
              </a:tabLst>
            </a:pPr>
            <a:r>
              <a:rPr lang="hr-HR" sz="1800" b="1" kern="0" dirty="0">
                <a:solidFill>
                  <a:srgbClr val="0F4A87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Mjera 3.</a:t>
            </a: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Potpora za obnovu narušenog proizvodnog potencijala u sektoru </a:t>
            </a:r>
            <a:r>
              <a:rPr lang="hr-HR" b="1" kern="0" dirty="0">
                <a:solidFill>
                  <a:srgbClr val="0F4A87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mesnog ovčarstva i kozarstva</a:t>
            </a:r>
          </a:p>
          <a:p>
            <a:pPr lvl="0" algn="just">
              <a:spcAft>
                <a:spcPts val="800"/>
              </a:spcAft>
              <a:buSzPts val="1000"/>
              <a:tabLst>
                <a:tab pos="361950" algn="l"/>
              </a:tabLst>
            </a:pPr>
            <a:r>
              <a:rPr lang="hr-HR" b="1" kern="0" dirty="0">
                <a:solidFill>
                  <a:srgbClr val="000000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7 milijuna eura </a:t>
            </a:r>
            <a:r>
              <a:rPr lang="hr-HR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po godini provedbe</a:t>
            </a:r>
          </a:p>
          <a:p>
            <a:pPr marL="285750" lvl="0" indent="-285750" algn="just"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hr-HR" b="1" kern="0" dirty="0">
                <a:solidFill>
                  <a:srgbClr val="0F4A87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JE NAMIJENJEN ISKLJUČIVO ONIM UZGAJIVAČIMA KOJI ĆE U IDUĆEM TROGODIŠNJEM RAZDOBLJU POVEĆAVATI STOČARSKU PROIZVODNJU</a:t>
            </a:r>
            <a:endParaRPr lang="hr-HR" sz="1800" b="1" kern="0" dirty="0">
              <a:solidFill>
                <a:srgbClr val="0F4A87"/>
              </a:solidFill>
              <a:effectLst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800"/>
              </a:spcAft>
            </a:pP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Vrijednost programa je </a:t>
            </a:r>
            <a:r>
              <a:rPr lang="hr-HR" sz="1800" b="1" kern="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 milijuna eura </a:t>
            </a: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godini provedbe, odnosno </a:t>
            </a:r>
            <a:r>
              <a:rPr lang="hr-HR" sz="1800" b="1" kern="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96 milijuna eura </a:t>
            </a:r>
            <a:r>
              <a:rPr lang="hr-HR" sz="18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trogodišnjem programskom razdoblju.</a:t>
            </a:r>
            <a:endParaRPr lang="hr-HR" sz="1800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</a:pPr>
            <a:endParaRPr lang="hr-HR" noProof="0" dirty="0">
              <a:solidFill>
                <a:schemeClr val="accent1">
                  <a:lumMod val="50000"/>
                </a:schemeClr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5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63A03-F337-6B9A-A2EB-0123973FF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B32F-A452-F678-0061-D8035CF66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08" y="385846"/>
            <a:ext cx="11359536" cy="799042"/>
          </a:xfrm>
        </p:spPr>
        <p:txBody>
          <a:bodyPr>
            <a:noAutofit/>
          </a:bodyPr>
          <a:lstStyle/>
          <a:p>
            <a:r>
              <a:rPr lang="hr-HR" sz="2800" b="1" u="sng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Očekivana postignuća</a:t>
            </a:r>
          </a:p>
        </p:txBody>
      </p:sp>
      <p:graphicFrame>
        <p:nvGraphicFramePr>
          <p:cNvPr id="8" name="Grafikon 7">
            <a:extLst>
              <a:ext uri="{FF2B5EF4-FFF2-40B4-BE49-F238E27FC236}">
                <a16:creationId xmlns:a16="http://schemas.microsoft.com/office/drawing/2014/main" id="{B65083BA-F4A3-A1D9-96D0-1DB77A1121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6184235"/>
              </p:ext>
            </p:extLst>
          </p:nvPr>
        </p:nvGraphicFramePr>
        <p:xfrm>
          <a:off x="4129873" y="456185"/>
          <a:ext cx="7493819" cy="575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kstniOkvir 8">
            <a:extLst>
              <a:ext uri="{FF2B5EF4-FFF2-40B4-BE49-F238E27FC236}">
                <a16:creationId xmlns:a16="http://schemas.microsoft.com/office/drawing/2014/main" id="{62D72F19-E6DB-FD69-D749-57FF6AC725FB}"/>
              </a:ext>
            </a:extLst>
          </p:cNvPr>
          <p:cNvSpPr txBox="1"/>
          <p:nvPr/>
        </p:nvSpPr>
        <p:spPr>
          <a:xfrm>
            <a:off x="568308" y="1184888"/>
            <a:ext cx="323897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hr-HR" sz="2400" dirty="0">
                <a:latin typeface="Arial Nova Cond" panose="020B0506020202020204" pitchFamily="34" charset="0"/>
              </a:rPr>
              <a:t>Osigurana sredstva omogućavaju </a:t>
            </a: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</a:rPr>
              <a:t>godišnji rast</a:t>
            </a:r>
            <a:r>
              <a:rPr lang="hr-HR" sz="2400" dirty="0">
                <a:latin typeface="Arial Nova Cond" panose="020B0506020202020204" pitchFamily="34" charset="0"/>
              </a:rPr>
              <a:t> za: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</a:rPr>
              <a:t>6.000 krava u proizvodnji mesa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</a:rPr>
              <a:t>16.000 krmača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hr-HR" sz="2400" b="1" dirty="0">
                <a:solidFill>
                  <a:srgbClr val="FF0000"/>
                </a:solidFill>
                <a:latin typeface="Arial Nova Cond" panose="020B0506020202020204" pitchFamily="34" charset="0"/>
              </a:rPr>
              <a:t>25.000 ovaca i koza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Rast se omogućava </a:t>
            </a:r>
            <a:r>
              <a:rPr kumimoji="0" lang="hr-HR" sz="2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kupnjomrasplodnog</a:t>
            </a:r>
            <a:r>
              <a:rPr kumimoji="0" lang="hr-H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hr-HR" sz="2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podmlataka</a:t>
            </a:r>
            <a:r>
              <a:rPr kumimoji="0" lang="hr-H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 i/ili povećanjem iz remonta </a:t>
            </a:r>
            <a:r>
              <a:rPr kumimoji="0" lang="hr-HR" sz="24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vlastitog stada</a:t>
            </a:r>
            <a:endParaRPr lang="hr-HR" sz="2400" b="1" kern="100" dirty="0">
              <a:solidFill>
                <a:srgbClr val="FF0000"/>
              </a:solidFill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B3FEF-E2AB-BABC-3998-C766E4EBB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6143-4217-DA92-70C4-F7A409EE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37" y="678727"/>
            <a:ext cx="10677526" cy="799042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Program potpore za obnovu narušenog proizvodnog potencijala </a:t>
            </a:r>
            <a:r>
              <a:rPr lang="hr-H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u sektoru mliječnog govedarstva, ovčarstva i kozarstva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 </a:t>
            </a:r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za razdoblje od 2025. do 2027. godine 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79DF9E10-A669-BCF3-7914-15A1D1B04CE6}"/>
              </a:ext>
            </a:extLst>
          </p:cNvPr>
          <p:cNvCxnSpPr>
            <a:cxnSpLocks/>
          </p:cNvCxnSpPr>
          <p:nvPr/>
        </p:nvCxnSpPr>
        <p:spPr>
          <a:xfrm>
            <a:off x="724400" y="1759495"/>
            <a:ext cx="5661328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0708AFF3-BD02-7959-D93F-749760107D47}"/>
              </a:ext>
            </a:extLst>
          </p:cNvPr>
          <p:cNvSpPr txBox="1"/>
          <p:nvPr/>
        </p:nvSpPr>
        <p:spPr>
          <a:xfrm>
            <a:off x="724400" y="1852685"/>
            <a:ext cx="10719370" cy="3671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endParaRPr lang="hr-HR" sz="1800" kern="0" dirty="0">
              <a:solidFill>
                <a:srgbClr val="000000"/>
              </a:solidFill>
              <a:effectLst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hr-HR" sz="24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ciljem razvoja sektora proizvodnje mlijeka, izrađen je program potpore u vrijednosti 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8 milijuna eura </a:t>
            </a:r>
            <a:r>
              <a:rPr lang="hr-HR" sz="2400" kern="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godini provedbe, odnosno </a:t>
            </a: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24 milijuna eura</a:t>
            </a:r>
            <a:r>
              <a:rPr lang="hr-HR" sz="2400" b="1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u trogodišnjem programskom razdoblju</a:t>
            </a:r>
            <a:endParaRPr lang="hr-HR" sz="2400" kern="0" dirty="0">
              <a:solidFill>
                <a:srgbClr val="000000"/>
              </a:solidFill>
              <a:effectLst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hr-HR" sz="1800" b="1" i="0" u="none" strike="noStrike" kern="0" cap="none" spc="0" normalizeH="0" baseline="0" noProof="0" dirty="0">
              <a:ln>
                <a:noFill/>
              </a:ln>
              <a:solidFill>
                <a:srgbClr val="0F4A87"/>
              </a:solidFill>
              <a:effectLst/>
              <a:uLnTx/>
              <a:uFillTx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hr-HR" sz="1800" b="1" i="0" u="none" strike="noStrike" kern="0" cap="none" spc="0" normalizeH="0" baseline="0" noProof="0" dirty="0">
                <a:ln>
                  <a:noFill/>
                </a:ln>
                <a:solidFill>
                  <a:srgbClr val="0F4A87"/>
                </a:solidFill>
                <a:effectLst/>
                <a:uLnTx/>
                <a:uFillTx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JE NAMIJENJEN ISKLJUČIVO ONIM UZGAJIVAČIMA KOJI ĆE U IDUĆEM TROGODIŠNJEM RAZDOBLJU POVEĆAVATI STOČARSKU PROIZVODNJU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endParaRPr lang="hr-HR" sz="1800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</a:pPr>
            <a:endParaRPr lang="hr-HR" noProof="0" dirty="0">
              <a:solidFill>
                <a:schemeClr val="accent1">
                  <a:lumMod val="50000"/>
                </a:schemeClr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5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12F63-CEF5-6517-56D4-45400A253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8E24-FB88-4B1B-7169-1EDA92508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08" y="385846"/>
            <a:ext cx="11359536" cy="799042"/>
          </a:xfrm>
        </p:spPr>
        <p:txBody>
          <a:bodyPr>
            <a:noAutofit/>
          </a:bodyPr>
          <a:lstStyle/>
          <a:p>
            <a:r>
              <a:rPr lang="hr-HR" sz="2800" b="1" u="sng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Očekivana postignuća</a:t>
            </a:r>
          </a:p>
        </p:txBody>
      </p:sp>
      <p:graphicFrame>
        <p:nvGraphicFramePr>
          <p:cNvPr id="8" name="Grafikon 7">
            <a:extLst>
              <a:ext uri="{FF2B5EF4-FFF2-40B4-BE49-F238E27FC236}">
                <a16:creationId xmlns:a16="http://schemas.microsoft.com/office/drawing/2014/main" id="{8BA09B35-BD17-5994-9661-7B66D1F48D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5227975"/>
              </p:ext>
            </p:extLst>
          </p:nvPr>
        </p:nvGraphicFramePr>
        <p:xfrm>
          <a:off x="4129872" y="99290"/>
          <a:ext cx="7493819" cy="3241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kstniOkvir 8">
            <a:extLst>
              <a:ext uri="{FF2B5EF4-FFF2-40B4-BE49-F238E27FC236}">
                <a16:creationId xmlns:a16="http://schemas.microsoft.com/office/drawing/2014/main" id="{8BDD353E-85E3-A0CD-105F-58DE60CD94B6}"/>
              </a:ext>
            </a:extLst>
          </p:cNvPr>
          <p:cNvSpPr txBox="1"/>
          <p:nvPr/>
        </p:nvSpPr>
        <p:spPr>
          <a:xfrm>
            <a:off x="568308" y="1184888"/>
            <a:ext cx="323897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+mn-cs"/>
              </a:rPr>
              <a:t>Osigurana sredstva omogućavaju 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+mn-cs"/>
              </a:rPr>
              <a:t>godišnji rast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+mn-cs"/>
              </a:rPr>
              <a:t> za: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+mn-cs"/>
              </a:rPr>
              <a:t>5.000 krava u proizvodnji mlijeka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+mn-cs"/>
              </a:rPr>
              <a:t>35.000.000 kg mlijeka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Arial" panose="020B0604020202020204" pitchFamily="34" charset="0"/>
              </a:rPr>
              <a:t>Rast se omogućava kupnjom rasplodnog 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Arial" panose="020B0604020202020204" pitchFamily="34" charset="0"/>
              </a:rPr>
              <a:t>podmlataka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Cond" panose="020B0506020202020204" pitchFamily="34" charset="0"/>
                <a:ea typeface="+mn-ea"/>
                <a:cs typeface="Arial" panose="020B0604020202020204" pitchFamily="34" charset="0"/>
              </a:rPr>
              <a:t> i/ili povećanjem iz remonta vlastitog stada</a:t>
            </a:r>
            <a:endParaRPr kumimoji="0" lang="hr-HR" sz="2400" b="1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5AD0FB00-209F-11DA-4FD6-0E7AE100D8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922650"/>
              </p:ext>
            </p:extLst>
          </p:nvPr>
        </p:nvGraphicFramePr>
        <p:xfrm>
          <a:off x="4129872" y="3450772"/>
          <a:ext cx="7493819" cy="3241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847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965A6-5727-FDE3-D5EF-F72C0A939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1EC4-4AD4-1717-1737-6A2382C0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37" y="452484"/>
            <a:ext cx="10677526" cy="799042"/>
          </a:xfrm>
        </p:spPr>
        <p:txBody>
          <a:bodyPr>
            <a:noAutofit/>
          </a:bodyPr>
          <a:lstStyle/>
          <a:p>
            <a:r>
              <a:rPr lang="hr-HR" sz="44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Zaključno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315EB986-7C3D-31EE-2A8F-7C12E9EFA2D7}"/>
              </a:ext>
            </a:extLst>
          </p:cNvPr>
          <p:cNvCxnSpPr>
            <a:cxnSpLocks/>
          </p:cNvCxnSpPr>
          <p:nvPr/>
        </p:nvCxnSpPr>
        <p:spPr>
          <a:xfrm>
            <a:off x="724400" y="1552105"/>
            <a:ext cx="5661328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D671E672-0420-6340-68C5-58083DA3CA7C}"/>
              </a:ext>
            </a:extLst>
          </p:cNvPr>
          <p:cNvSpPr txBox="1"/>
          <p:nvPr/>
        </p:nvSpPr>
        <p:spPr>
          <a:xfrm>
            <a:off x="724400" y="1852685"/>
            <a:ext cx="10719370" cy="394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Þ"/>
              <a:tabLst>
                <a:tab pos="457200" algn="l"/>
              </a:tabLst>
              <a:defRPr/>
            </a:pPr>
            <a:r>
              <a:rPr lang="hr-HR" sz="2400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Kroz dva navedena programa koji su namijenjeni isključivo onim uzgajivačima koji će u idućem trogodišnjem razdoblju povećavati proizvodnju mesa i mlijeka osigurano je u 2025. godini </a:t>
            </a: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40 milijuna eura </a:t>
            </a:r>
            <a:endParaRPr lang="hr-HR" sz="2400" b="1" kern="0" dirty="0">
              <a:solidFill>
                <a:srgbClr val="0F4A87"/>
              </a:solidFill>
              <a:latin typeface="Arial Nova Cond" panose="020B0506020202020204" pitchFamily="34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tabLst>
                <a:tab pos="457200" algn="l"/>
              </a:tabLst>
              <a:defRPr/>
            </a:pPr>
            <a:r>
              <a:rPr lang="hr-HR" sz="2400" b="1" kern="0" dirty="0">
                <a:solidFill>
                  <a:srgbClr val="0F4A87"/>
                </a:solidFill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- 32 milijuna eura</a:t>
            </a:r>
            <a:r>
              <a:rPr kumimoji="0" lang="hr-HR" sz="2400" b="1" i="0" u="none" strike="noStrike" kern="0" cap="none" spc="0" normalizeH="0" baseline="0" noProof="0" dirty="0">
                <a:ln>
                  <a:noFill/>
                </a:ln>
                <a:solidFill>
                  <a:srgbClr val="0F4A87"/>
                </a:solidFill>
                <a:effectLst/>
                <a:uLnTx/>
                <a:uFillTx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za proizvođače goveđeg, svinjskog i ovčjeg/kozjeg mesa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tabLst>
                <a:tab pos="457200" algn="l"/>
              </a:tabLst>
              <a:defRPr/>
            </a:pPr>
            <a:r>
              <a:rPr kumimoji="0" lang="hr-HR" sz="2400" b="1" i="0" u="none" strike="noStrike" kern="0" cap="none" spc="0" normalizeH="0" baseline="0" noProof="0" dirty="0">
                <a:ln>
                  <a:noFill/>
                </a:ln>
                <a:solidFill>
                  <a:srgbClr val="0F4A87"/>
                </a:solidFill>
                <a:effectLst/>
                <a:uLnTx/>
                <a:uFillTx/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- 8 milijuna eura </a:t>
            </a:r>
            <a:r>
              <a:rPr lang="hr-HR" sz="2400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za proizvođače mlijeka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tabLst>
                <a:tab pos="457200" algn="l"/>
              </a:tabLst>
              <a:defRPr/>
            </a:pPr>
            <a:endParaRPr kumimoji="0" lang="hr-HR" sz="2400" b="1" i="0" u="none" strike="noStrike" kern="0" cap="none" spc="0" normalizeH="0" baseline="0" noProof="0" dirty="0">
              <a:ln>
                <a:noFill/>
              </a:ln>
              <a:solidFill>
                <a:srgbClr val="0F4A87"/>
              </a:solidFill>
              <a:effectLst/>
              <a:uLnTx/>
              <a:uFillTx/>
              <a:latin typeface="Arial Nova Cond" panose="020B0506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tabLst>
                <a:tab pos="457200" algn="l"/>
              </a:tabLst>
              <a:defRPr/>
            </a:pPr>
            <a:r>
              <a:rPr lang="hr-HR" sz="2400" kern="0" dirty="0">
                <a:solidFill>
                  <a:srgbClr val="00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Odnosno, u trogodišnjem razdoblju (2025., 2026. i 2027.) </a:t>
            </a:r>
            <a:r>
              <a:rPr lang="hr-HR" sz="2400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ukupno 120 milijuna eura</a:t>
            </a: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endParaRPr lang="hr-HR" sz="1800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</a:pPr>
            <a:endParaRPr lang="hr-HR" noProof="0" dirty="0">
              <a:solidFill>
                <a:schemeClr val="accent1">
                  <a:lumMod val="50000"/>
                </a:schemeClr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12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D5D2B-400C-1C78-40F6-64C066DF6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2D814-16F9-BCCE-9ACD-3E9B5F2F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856" y="591125"/>
            <a:ext cx="10420453" cy="799042"/>
          </a:xfrm>
        </p:spPr>
        <p:txBody>
          <a:bodyPr>
            <a:noAutofit/>
          </a:bodyPr>
          <a:lstStyle/>
          <a:p>
            <a:br>
              <a:rPr lang="hr-HR" sz="2800" b="1" kern="100" dirty="0">
                <a:solidFill>
                  <a:srgbClr val="0F4A87"/>
                </a:solidFill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hr-HR" sz="2800" b="1" dirty="0">
              <a:solidFill>
                <a:srgbClr val="0F4A87"/>
              </a:solidFill>
              <a:latin typeface="Arial Nova Cond" panose="020B0506020202020204" pitchFamily="34" charset="0"/>
            </a:endParaRP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ABE7B1AC-5CA8-93BD-29E3-4EA6B871750D}"/>
              </a:ext>
            </a:extLst>
          </p:cNvPr>
          <p:cNvCxnSpPr>
            <a:cxnSpLocks/>
          </p:cNvCxnSpPr>
          <p:nvPr/>
        </p:nvCxnSpPr>
        <p:spPr>
          <a:xfrm>
            <a:off x="720856" y="1407179"/>
            <a:ext cx="54102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A4909997-F8B6-1ABD-0DEA-FC6CD81DA83A}"/>
              </a:ext>
            </a:extLst>
          </p:cNvPr>
          <p:cNvSpPr txBox="1"/>
          <p:nvPr/>
        </p:nvSpPr>
        <p:spPr>
          <a:xfrm>
            <a:off x="669390" y="1704075"/>
            <a:ext cx="10853220" cy="5211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r-HR" sz="24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ciljem omogućavanja obnove narušenog proizvodnog potencijala pogođenih gospodarstava kojima je izdano rješenje od dozvoli dopreme svinja (repopulaciji) do razine na kojoj je bio prije provedbe mjera, osigurano je </a:t>
            </a:r>
            <a:r>
              <a:rPr lang="hr-HR" sz="2400" b="1" kern="100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milijuna eura</a:t>
            </a:r>
            <a:endParaRPr lang="hr-HR" sz="2000" u="sng" kern="100" dirty="0"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hr-HR" b="1" kern="0" dirty="0">
                <a:solidFill>
                  <a:srgbClr val="0F4A87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PROGRAM JE NAMIJENJEN ZA OBNOVU PROIZVODNJE NA PROSTORIMA NA KOJIMA SE OTEŽANO POSLUJE ZBOG AFRIČKE SVINJSKE</a:t>
            </a:r>
          </a:p>
          <a:p>
            <a:pPr marL="285750" indent="-285750" algn="just"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hr-HR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PROGRAMOM POTPORE BIT ĆE OBUHVAĆENI I ONI UZGAJIVAČI SVINJA KOJI SU TEMELJEM RJEŠENJA O REPOPULACIJI VEĆ OBNOVILI PROIZVODNJU VLASTITIM SREDSTVIMA I TO PRIJE STUPANJA NA SNAGU OVOG PROGRAMA, ODNOSNO IZ SREDSTAVA OVOG PROGRAMA NADOKNADIT ĆE IM SE TROŠAK USPOSTAVE PROIZVODNJE, I TO KAO SVIM DRUGIM KORISNICIMA SREDSTVA IZ OVOG PROGRAMA</a:t>
            </a:r>
            <a:r>
              <a:rPr lang="hr-HR" b="1" kern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, PREMA </a:t>
            </a:r>
            <a:r>
              <a:rPr lang="hr-HR" b="1" kern="0" dirty="0">
                <a:solidFill>
                  <a:srgbClr val="FF0000"/>
                </a:solidFill>
                <a:latin typeface="Arial Nova Cond" panose="020B0506020202020204" pitchFamily="34" charset="0"/>
                <a:cs typeface="Times New Roman" panose="02020603050405020304" pitchFamily="18" charset="0"/>
              </a:rPr>
              <a:t>VRIJEDNOSTI SVINJA KOJE SU IMALI KADA SU UGINULE ILI KADA SU USMRĆENE U OKVIRU PROVEDBE ASK MJERA.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hr-HR" sz="2000" b="1" dirty="0">
                <a:solidFill>
                  <a:schemeClr val="accent5">
                    <a:lumMod val="50000"/>
                  </a:schemeClr>
                </a:solidFill>
                <a:latin typeface="Arial Nova Cond" panose="020B0506020202020204" pitchFamily="34" charset="0"/>
              </a:rPr>
              <a:t>TRENUTNO U PROVEDBI: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hr-HR" sz="2000" noProof="0" dirty="0">
                <a:solidFill>
                  <a:srgbClr val="0F4A87"/>
                </a:solidFill>
                <a:latin typeface="Arial Nova Cond" panose="020B0506020202020204" pitchFamily="34" charset="0"/>
              </a:rPr>
              <a:t>Program državne </a:t>
            </a:r>
            <a:r>
              <a:rPr lang="hr-HR" sz="2000" noProof="0" dirty="0">
                <a:solidFill>
                  <a:schemeClr val="accent5">
                    <a:lumMod val="50000"/>
                  </a:schemeClr>
                </a:solidFill>
                <a:latin typeface="Arial Nova Cond" panose="020B0506020202020204" pitchFamily="34" charset="0"/>
              </a:rPr>
              <a:t>potpore</a:t>
            </a:r>
            <a:r>
              <a:rPr lang="hr-HR" sz="2000" noProof="0" dirty="0">
                <a:solidFill>
                  <a:srgbClr val="0F4A87"/>
                </a:solidFill>
                <a:latin typeface="Arial Nova Cond" panose="020B0506020202020204" pitchFamily="34" charset="0"/>
              </a:rPr>
              <a:t> za kompenzaciju smanjene vrijednosti tovnih svinja isporučenih na klanje iz zone ograničenja III uslijed primjene posebnih mjera za kontrolu afričke svinjske kuge </a:t>
            </a:r>
            <a:r>
              <a:rPr lang="hr-HR" sz="2000" noProof="0" dirty="0">
                <a:solidFill>
                  <a:srgbClr val="FF0000"/>
                </a:solidFill>
                <a:latin typeface="Arial Nova Cond" panose="020B0506020202020204" pitchFamily="34" charset="0"/>
              </a:rPr>
              <a:t> </a:t>
            </a:r>
            <a:r>
              <a:rPr lang="hr-HR" sz="2000" b="1" noProof="0" dirty="0">
                <a:solidFill>
                  <a:srgbClr val="FF0000"/>
                </a:solidFill>
                <a:latin typeface="Arial Nova Cond" panose="020B0506020202020204" pitchFamily="34" charset="0"/>
              </a:rPr>
              <a:t>- 11 milijuna eura</a:t>
            </a:r>
            <a:endParaRPr lang="hr-HR" sz="2000" noProof="0" dirty="0">
              <a:solidFill>
                <a:srgbClr val="FF0000"/>
              </a:solidFill>
              <a:latin typeface="Arial Nova Cond" panose="020B0506020202020204" pitchFamily="34" charset="0"/>
            </a:endParaRPr>
          </a:p>
          <a:p>
            <a:pPr marL="285750" indent="-285750" algn="just"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endParaRPr lang="hr-HR" sz="2000" b="1" kern="0" dirty="0">
              <a:solidFill>
                <a:srgbClr val="0F4A87"/>
              </a:solidFill>
              <a:latin typeface="Arial Nova Cond" panose="020B0506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endParaRPr lang="hr-HR" b="1" kern="0" dirty="0">
              <a:solidFill>
                <a:srgbClr val="0F4A87"/>
              </a:solidFill>
              <a:latin typeface="Arial Nova Cond" panose="020B0506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C8A6D5D1-DAC0-ADB8-8845-3419BC2BD3D9}"/>
              </a:ext>
            </a:extLst>
          </p:cNvPr>
          <p:cNvSpPr txBox="1"/>
          <p:nvPr/>
        </p:nvSpPr>
        <p:spPr>
          <a:xfrm>
            <a:off x="720856" y="559170"/>
            <a:ext cx="97334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700" b="1" kern="100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 potpore za </a:t>
            </a:r>
            <a:r>
              <a:rPr lang="hr-HR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ea typeface="+mj-ea"/>
                <a:cs typeface="Arial" panose="020B0604020202020204" pitchFamily="34" charset="0"/>
              </a:rPr>
              <a:t>obnovu narušenog proizvodnog potencijala</a:t>
            </a:r>
            <a:r>
              <a:rPr lang="hr-HR" sz="27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700" b="1" kern="100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području zone ograničenja III zbog pojave afričke svinjske kuge</a:t>
            </a:r>
            <a:endParaRPr lang="hr-HR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888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9475B-64A1-3B06-9816-A9EC774CE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0A7D-529A-442B-EB2F-49827D1F9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9" y="288722"/>
            <a:ext cx="10420453" cy="799042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rgbClr val="0F4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</a:rPr>
              <a:t>E-SAVJETOVANJE</a:t>
            </a:r>
          </a:p>
        </p:txBody>
      </p:sp>
      <p:cxnSp>
        <p:nvCxnSpPr>
          <p:cNvPr id="4" name="Ravni poveznik 3">
            <a:extLst>
              <a:ext uri="{FF2B5EF4-FFF2-40B4-BE49-F238E27FC236}">
                <a16:creationId xmlns:a16="http://schemas.microsoft.com/office/drawing/2014/main" id="{37FD8556-3D52-AC84-A491-55CA27975373}"/>
              </a:ext>
            </a:extLst>
          </p:cNvPr>
          <p:cNvCxnSpPr>
            <a:cxnSpLocks/>
          </p:cNvCxnSpPr>
          <p:nvPr/>
        </p:nvCxnSpPr>
        <p:spPr>
          <a:xfrm>
            <a:off x="752475" y="1087764"/>
            <a:ext cx="54102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6A188071-7327-1AAD-8061-DD7AA7245387}"/>
              </a:ext>
            </a:extLst>
          </p:cNvPr>
          <p:cNvSpPr txBox="1"/>
          <p:nvPr/>
        </p:nvSpPr>
        <p:spPr>
          <a:xfrm>
            <a:off x="752474" y="1441205"/>
            <a:ext cx="10572751" cy="4626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Programi za obnovu narušenog proizvodnog potencijala u mesnom i mliječnom stočarstvu su na e-Savjetovanju dostupni za zaprimanje komentara </a:t>
            </a:r>
            <a:r>
              <a:rPr lang="hr-HR" sz="2400" dirty="0">
                <a:solidFill>
                  <a:srgbClr val="000000"/>
                </a:solidFill>
                <a:latin typeface="Arial Nova Cond" panose="020B0506020202020204" pitchFamily="34" charset="0"/>
              </a:rPr>
              <a:t>do</a:t>
            </a:r>
            <a:r>
              <a:rPr lang="hr-HR" sz="2400" b="1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22.12.2024. godine</a:t>
            </a:r>
            <a:endParaRPr lang="hr-HR" sz="2400" b="1" dirty="0">
              <a:solidFill>
                <a:srgbClr val="FF0000"/>
              </a:solidFill>
              <a:latin typeface="Arial Nova Cond" panose="020B0506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dirty="0">
              <a:solidFill>
                <a:srgbClr val="000000"/>
              </a:solidFill>
              <a:effectLst/>
              <a:latin typeface="Arial Nova Cond" panose="020B0506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Programa potpore za obnovu narušenog proizvodnog potencijala na području zone ograničenja III zbog pojave afričke svinjske kuge za koji je otvoreno savjetovanje do </a:t>
            </a:r>
            <a:r>
              <a:rPr lang="hr-HR" sz="2400" b="1" dirty="0">
                <a:solidFill>
                  <a:srgbClr val="FF0000"/>
                </a:solidFill>
                <a:effectLst/>
                <a:latin typeface="Arial Nova Cond" panose="020B0506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2.12.2024. godine</a:t>
            </a:r>
            <a:endParaRPr lang="hr-HR" sz="2800" b="1" dirty="0">
              <a:solidFill>
                <a:srgbClr val="FF0000"/>
              </a:solidFill>
              <a:effectLst/>
              <a:latin typeface="Arial Nova Cond" panose="020B0506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hr-HR" sz="2400" kern="100" dirty="0">
              <a:effectLst/>
              <a:latin typeface="Arial Nova Cond" panose="020B05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hr-HR" sz="24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Pozivamo sve da se uključe u e-savjetovanje te da istaknu svoje primjedbe na prijedloge programa kako bi u konačnici svi skupa raspolagali s kvalitetnim programima za koje smo uvjereni da će u iduće tri godine značajno pomoći u stvaranju pozitivnih trendova u stočarstvu Republike Hrvatske</a:t>
            </a:r>
            <a:endParaRPr lang="hr-HR" sz="2400" noProof="0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1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720</Words>
  <Application>Microsoft Office PowerPoint</Application>
  <PresentationFormat>Široki zaslon</PresentationFormat>
  <Paragraphs>61</Paragraphs>
  <Slides>10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10</vt:i4>
      </vt:variant>
    </vt:vector>
  </HeadingPairs>
  <TitlesOfParts>
    <vt:vector size="21" baseType="lpstr">
      <vt:lpstr>Aptos</vt:lpstr>
      <vt:lpstr>Aptos Display</vt:lpstr>
      <vt:lpstr>Arial</vt:lpstr>
      <vt:lpstr>Arial Narrow</vt:lpstr>
      <vt:lpstr>Arial Nova Cond</vt:lpstr>
      <vt:lpstr>Calibri</vt:lpstr>
      <vt:lpstr>Impact</vt:lpstr>
      <vt:lpstr>Symbol</vt:lpstr>
      <vt:lpstr>Wingdings</vt:lpstr>
      <vt:lpstr>Tema sustava Office</vt:lpstr>
      <vt:lpstr>1_Tema sustava Office</vt:lpstr>
      <vt:lpstr>PowerPoint prezentacija</vt:lpstr>
      <vt:lpstr>3 nova programa potpore za sektor stočarstva koje će se provoditi od 2025. godine:</vt:lpstr>
      <vt:lpstr>Program potpore za obnovu narušenog proizvodnog potencijala u sektoru mesnog govedarstva, svinjogojstva, te mesnog ovčarstva i kozarstva za razdoblje od 2025. do 2027. godine</vt:lpstr>
      <vt:lpstr>Očekivana postignuća</vt:lpstr>
      <vt:lpstr>Program potpore za obnovu narušenog proizvodnog potencijala u sektoru mliječnog govedarstva, ovčarstva i kozarstva za razdoblje od 2025. do 2027. godine </vt:lpstr>
      <vt:lpstr>Očekivana postignuća</vt:lpstr>
      <vt:lpstr>Zaključno</vt:lpstr>
      <vt:lpstr> </vt:lpstr>
      <vt:lpstr>E-SAVJETOVANJE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Nina Karapandža</dc:creator>
  <cp:lastModifiedBy>Zdravko Barać</cp:lastModifiedBy>
  <cp:revision>11</cp:revision>
  <dcterms:created xsi:type="dcterms:W3CDTF">2024-11-25T11:13:30Z</dcterms:created>
  <dcterms:modified xsi:type="dcterms:W3CDTF">2024-11-28T09:44:33Z</dcterms:modified>
</cp:coreProperties>
</file>